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7"/>
  </p:notesMasterIdLst>
  <p:sldIdLst>
    <p:sldId id="256" r:id="rId5"/>
    <p:sldId id="2146847054" r:id="rId6"/>
    <p:sldId id="2146847072" r:id="rId7"/>
    <p:sldId id="262" r:id="rId8"/>
    <p:sldId id="263" r:id="rId9"/>
    <p:sldId id="2146847058" r:id="rId10"/>
    <p:sldId id="265" r:id="rId11"/>
    <p:sldId id="2146847071" r:id="rId12"/>
    <p:sldId id="2146847073" r:id="rId13"/>
    <p:sldId id="2146847057" r:id="rId14"/>
    <p:sldId id="2146847066" r:id="rId15"/>
    <p:sldId id="2146847074" r:id="rId16"/>
    <p:sldId id="2146847060" r:id="rId17"/>
    <p:sldId id="2146847067" r:id="rId18"/>
    <p:sldId id="2146847075" r:id="rId19"/>
    <p:sldId id="2146847068" r:id="rId20"/>
    <p:sldId id="2146847062" r:id="rId21"/>
    <p:sldId id="2146847055" r:id="rId22"/>
    <p:sldId id="2146847059" r:id="rId23"/>
    <p:sldId id="2146847069" r:id="rId24"/>
    <p:sldId id="2146847070" r:id="rId25"/>
    <p:sldId id="25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99EBF-BBB8-4E80-A2DF-D09FC5E4F411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D9ACD7-BFE1-4352-A146-74A0562AE6E4}">
      <dgm:prSet/>
      <dgm:spPr/>
      <dgm:t>
        <a:bodyPr/>
        <a:lstStyle/>
        <a:p>
          <a:r>
            <a:rPr lang="en-US" i="1" dirty="0"/>
            <a:t>Student Input </a:t>
          </a:r>
          <a:endParaRPr lang="en-US" dirty="0"/>
        </a:p>
      </dgm:t>
    </dgm:pt>
    <dgm:pt modelId="{CA34293C-D9F3-4121-B3A9-D996A6EEBB2F}" type="parTrans" cxnId="{447D2E5E-F3FD-4B8C-B718-CB20A4148288}">
      <dgm:prSet/>
      <dgm:spPr/>
      <dgm:t>
        <a:bodyPr/>
        <a:lstStyle/>
        <a:p>
          <a:endParaRPr lang="en-US"/>
        </a:p>
      </dgm:t>
    </dgm:pt>
    <dgm:pt modelId="{A7D4A372-8E71-42C1-A677-902063577C00}" type="sibTrans" cxnId="{447D2E5E-F3FD-4B8C-B718-CB20A4148288}">
      <dgm:prSet/>
      <dgm:spPr/>
      <dgm:t>
        <a:bodyPr/>
        <a:lstStyle/>
        <a:p>
          <a:endParaRPr lang="en-US"/>
        </a:p>
      </dgm:t>
    </dgm:pt>
    <dgm:pt modelId="{19FA75FC-D200-47EB-B268-440CEC02C988}">
      <dgm:prSet/>
      <dgm:spPr/>
      <dgm:t>
        <a:bodyPr/>
        <a:lstStyle/>
        <a:p>
          <a:r>
            <a:rPr lang="en-US" i="1" dirty="0"/>
            <a:t> Skill Assessment </a:t>
          </a:r>
          <a:endParaRPr lang="en-US" dirty="0"/>
        </a:p>
      </dgm:t>
    </dgm:pt>
    <dgm:pt modelId="{A8D05170-C3B8-4FE1-9B89-D9B24776ADAF}" type="parTrans" cxnId="{B61C5380-90F1-4686-95C6-0707DB0EC4B3}">
      <dgm:prSet/>
      <dgm:spPr/>
      <dgm:t>
        <a:bodyPr/>
        <a:lstStyle/>
        <a:p>
          <a:endParaRPr lang="en-US"/>
        </a:p>
      </dgm:t>
    </dgm:pt>
    <dgm:pt modelId="{A2D76CE6-614F-4243-A305-106F36600DAA}" type="sibTrans" cxnId="{B61C5380-90F1-4686-95C6-0707DB0EC4B3}">
      <dgm:prSet/>
      <dgm:spPr/>
      <dgm:t>
        <a:bodyPr/>
        <a:lstStyle/>
        <a:p>
          <a:endParaRPr lang="en-US"/>
        </a:p>
      </dgm:t>
    </dgm:pt>
    <dgm:pt modelId="{47E4C2AD-B061-4162-8C67-BF47DF4BC632}">
      <dgm:prSet/>
      <dgm:spPr/>
      <dgm:t>
        <a:bodyPr/>
        <a:lstStyle/>
        <a:p>
          <a:r>
            <a:rPr lang="en-US" i="1" dirty="0"/>
            <a:t>Dynamic Pathway </a:t>
          </a:r>
          <a:endParaRPr lang="en-US" dirty="0"/>
        </a:p>
      </dgm:t>
    </dgm:pt>
    <dgm:pt modelId="{7FE32654-C8F0-415E-869A-3F1760F61449}" type="parTrans" cxnId="{BB94C380-5C21-409E-84AD-28209769AF01}">
      <dgm:prSet/>
      <dgm:spPr/>
      <dgm:t>
        <a:bodyPr/>
        <a:lstStyle/>
        <a:p>
          <a:endParaRPr lang="en-US"/>
        </a:p>
      </dgm:t>
    </dgm:pt>
    <dgm:pt modelId="{CC411C42-1D2C-4F03-87C2-4C7D5130B7F5}" type="sibTrans" cxnId="{BB94C380-5C21-409E-84AD-28209769AF01}">
      <dgm:prSet/>
      <dgm:spPr/>
      <dgm:t>
        <a:bodyPr/>
        <a:lstStyle/>
        <a:p>
          <a:endParaRPr lang="en-US"/>
        </a:p>
      </dgm:t>
    </dgm:pt>
    <dgm:pt modelId="{7EF6B842-30D1-4FBF-A9A1-E86834166146}">
      <dgm:prSet/>
      <dgm:spPr/>
      <dgm:t>
        <a:bodyPr/>
        <a:lstStyle/>
        <a:p>
          <a:r>
            <a:rPr lang="en-US" i="1" dirty="0"/>
            <a:t>Progress Tracking</a:t>
          </a:r>
          <a:endParaRPr lang="en-US" dirty="0"/>
        </a:p>
      </dgm:t>
    </dgm:pt>
    <dgm:pt modelId="{2C9D94FA-4E2D-4691-9A79-0422F47A576D}" type="parTrans" cxnId="{6663CC74-F4C7-4D6B-929B-092519E5B6E7}">
      <dgm:prSet/>
      <dgm:spPr/>
      <dgm:t>
        <a:bodyPr/>
        <a:lstStyle/>
        <a:p>
          <a:endParaRPr lang="en-US"/>
        </a:p>
      </dgm:t>
    </dgm:pt>
    <dgm:pt modelId="{F4E426BE-FB30-4C89-8356-36C70FFD0ADD}" type="sibTrans" cxnId="{6663CC74-F4C7-4D6B-929B-092519E5B6E7}">
      <dgm:prSet/>
      <dgm:spPr/>
      <dgm:t>
        <a:bodyPr/>
        <a:lstStyle/>
        <a:p>
          <a:endParaRPr lang="en-US"/>
        </a:p>
      </dgm:t>
    </dgm:pt>
    <dgm:pt modelId="{A2A7DD4B-522B-47CA-8E9E-8260B77D0C0D}" type="pres">
      <dgm:prSet presAssocID="{AFA99EBF-BBB8-4E80-A2DF-D09FC5E4F411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C6A3DA9-FC3E-4B36-8C71-3CBC46A1AA5E}" type="pres">
      <dgm:prSet presAssocID="{CAD9ACD7-BFE1-4352-A146-74A0562AE6E4}" presName="Accent1" presStyleCnt="0"/>
      <dgm:spPr/>
    </dgm:pt>
    <dgm:pt modelId="{8FDEF7E9-F94F-449F-92C5-39B7E83D3A0E}" type="pres">
      <dgm:prSet presAssocID="{CAD9ACD7-BFE1-4352-A146-74A0562AE6E4}" presName="Accent" presStyleLbl="node1" presStyleIdx="0" presStyleCnt="4"/>
      <dgm:spPr/>
    </dgm:pt>
    <dgm:pt modelId="{0820DF3E-E470-4118-B265-86533070A140}" type="pres">
      <dgm:prSet presAssocID="{CAD9ACD7-BFE1-4352-A146-74A0562AE6E4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4625DDC1-E3DD-44BF-B71B-509F04C80F36}" type="pres">
      <dgm:prSet presAssocID="{19FA75FC-D200-47EB-B268-440CEC02C988}" presName="Accent2" presStyleCnt="0"/>
      <dgm:spPr/>
    </dgm:pt>
    <dgm:pt modelId="{56092A23-0321-41E9-A788-578A2AB80379}" type="pres">
      <dgm:prSet presAssocID="{19FA75FC-D200-47EB-B268-440CEC02C988}" presName="Accent" presStyleLbl="node1" presStyleIdx="1" presStyleCnt="4"/>
      <dgm:spPr/>
    </dgm:pt>
    <dgm:pt modelId="{4724FA63-B26D-4380-8824-4DEF77BFB206}" type="pres">
      <dgm:prSet presAssocID="{19FA75FC-D200-47EB-B268-440CEC02C988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32B28207-5F6B-4F1C-9B17-27D4142CBC57}" type="pres">
      <dgm:prSet presAssocID="{47E4C2AD-B061-4162-8C67-BF47DF4BC632}" presName="Accent3" presStyleCnt="0"/>
      <dgm:spPr/>
    </dgm:pt>
    <dgm:pt modelId="{EEB92B98-3936-46E3-B164-15CCD3337AE9}" type="pres">
      <dgm:prSet presAssocID="{47E4C2AD-B061-4162-8C67-BF47DF4BC632}" presName="Accent" presStyleLbl="node1" presStyleIdx="2" presStyleCnt="4"/>
      <dgm:spPr/>
    </dgm:pt>
    <dgm:pt modelId="{8FB9E4E1-60DB-42C0-A2E5-F52D443376E7}" type="pres">
      <dgm:prSet presAssocID="{47E4C2AD-B061-4162-8C67-BF47DF4BC632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68A6732-FFF5-4B10-8912-ACDEC6B7007B}" type="pres">
      <dgm:prSet presAssocID="{7EF6B842-30D1-4FBF-A9A1-E86834166146}" presName="Accent4" presStyleCnt="0"/>
      <dgm:spPr/>
    </dgm:pt>
    <dgm:pt modelId="{605B176F-F9EC-495A-AD1C-4F4D07E698DC}" type="pres">
      <dgm:prSet presAssocID="{7EF6B842-30D1-4FBF-A9A1-E86834166146}" presName="Accent" presStyleLbl="node1" presStyleIdx="3" presStyleCnt="4"/>
      <dgm:spPr/>
    </dgm:pt>
    <dgm:pt modelId="{44FFDB16-FDF7-42ED-BBD1-C600FE717F20}" type="pres">
      <dgm:prSet presAssocID="{7EF6B842-30D1-4FBF-A9A1-E86834166146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D08C9F16-851F-4D6F-B77D-DC4AF2466F98}" type="presOf" srcId="{47E4C2AD-B061-4162-8C67-BF47DF4BC632}" destId="{8FB9E4E1-60DB-42C0-A2E5-F52D443376E7}" srcOrd="0" destOrd="0" presId="urn:microsoft.com/office/officeart/2009/layout/CircleArrowProcess"/>
    <dgm:cxn modelId="{833D3E35-613D-4912-ABE2-C0CFD79182C5}" type="presOf" srcId="{CAD9ACD7-BFE1-4352-A146-74A0562AE6E4}" destId="{0820DF3E-E470-4118-B265-86533070A140}" srcOrd="0" destOrd="0" presId="urn:microsoft.com/office/officeart/2009/layout/CircleArrowProcess"/>
    <dgm:cxn modelId="{447D2E5E-F3FD-4B8C-B718-CB20A4148288}" srcId="{AFA99EBF-BBB8-4E80-A2DF-D09FC5E4F411}" destId="{CAD9ACD7-BFE1-4352-A146-74A0562AE6E4}" srcOrd="0" destOrd="0" parTransId="{CA34293C-D9F3-4121-B3A9-D996A6EEBB2F}" sibTransId="{A7D4A372-8E71-42C1-A677-902063577C00}"/>
    <dgm:cxn modelId="{6663CC74-F4C7-4D6B-929B-092519E5B6E7}" srcId="{AFA99EBF-BBB8-4E80-A2DF-D09FC5E4F411}" destId="{7EF6B842-30D1-4FBF-A9A1-E86834166146}" srcOrd="3" destOrd="0" parTransId="{2C9D94FA-4E2D-4691-9A79-0422F47A576D}" sibTransId="{F4E426BE-FB30-4C89-8356-36C70FFD0ADD}"/>
    <dgm:cxn modelId="{78FCFF56-8A46-4B7B-9FEF-7D79D33FE267}" type="presOf" srcId="{AFA99EBF-BBB8-4E80-A2DF-D09FC5E4F411}" destId="{A2A7DD4B-522B-47CA-8E9E-8260B77D0C0D}" srcOrd="0" destOrd="0" presId="urn:microsoft.com/office/officeart/2009/layout/CircleArrowProcess"/>
    <dgm:cxn modelId="{C7787259-8C0B-46A7-8F17-9EC97BB93225}" type="presOf" srcId="{7EF6B842-30D1-4FBF-A9A1-E86834166146}" destId="{44FFDB16-FDF7-42ED-BBD1-C600FE717F20}" srcOrd="0" destOrd="0" presId="urn:microsoft.com/office/officeart/2009/layout/CircleArrowProcess"/>
    <dgm:cxn modelId="{B61C5380-90F1-4686-95C6-0707DB0EC4B3}" srcId="{AFA99EBF-BBB8-4E80-A2DF-D09FC5E4F411}" destId="{19FA75FC-D200-47EB-B268-440CEC02C988}" srcOrd="1" destOrd="0" parTransId="{A8D05170-C3B8-4FE1-9B89-D9B24776ADAF}" sibTransId="{A2D76CE6-614F-4243-A305-106F36600DAA}"/>
    <dgm:cxn modelId="{BB94C380-5C21-409E-84AD-28209769AF01}" srcId="{AFA99EBF-BBB8-4E80-A2DF-D09FC5E4F411}" destId="{47E4C2AD-B061-4162-8C67-BF47DF4BC632}" srcOrd="2" destOrd="0" parTransId="{7FE32654-C8F0-415E-869A-3F1760F61449}" sibTransId="{CC411C42-1D2C-4F03-87C2-4C7D5130B7F5}"/>
    <dgm:cxn modelId="{056BDEF8-E77E-43A7-8E9C-4F65A52D3964}" type="presOf" srcId="{19FA75FC-D200-47EB-B268-440CEC02C988}" destId="{4724FA63-B26D-4380-8824-4DEF77BFB206}" srcOrd="0" destOrd="0" presId="urn:microsoft.com/office/officeart/2009/layout/CircleArrowProcess"/>
    <dgm:cxn modelId="{CDAE4659-50D2-418C-8E21-DEA31FC7DCF5}" type="presParOf" srcId="{A2A7DD4B-522B-47CA-8E9E-8260B77D0C0D}" destId="{8C6A3DA9-FC3E-4B36-8C71-3CBC46A1AA5E}" srcOrd="0" destOrd="0" presId="urn:microsoft.com/office/officeart/2009/layout/CircleArrowProcess"/>
    <dgm:cxn modelId="{C6ED163F-69E1-4EFA-A24B-8D5FF6629DDE}" type="presParOf" srcId="{8C6A3DA9-FC3E-4B36-8C71-3CBC46A1AA5E}" destId="{8FDEF7E9-F94F-449F-92C5-39B7E83D3A0E}" srcOrd="0" destOrd="0" presId="urn:microsoft.com/office/officeart/2009/layout/CircleArrowProcess"/>
    <dgm:cxn modelId="{155A817A-110D-4800-8F7D-A8FD206CD6C0}" type="presParOf" srcId="{A2A7DD4B-522B-47CA-8E9E-8260B77D0C0D}" destId="{0820DF3E-E470-4118-B265-86533070A140}" srcOrd="1" destOrd="0" presId="urn:microsoft.com/office/officeart/2009/layout/CircleArrowProcess"/>
    <dgm:cxn modelId="{693F98AF-2B2C-4D56-8236-F61FF3589EB9}" type="presParOf" srcId="{A2A7DD4B-522B-47CA-8E9E-8260B77D0C0D}" destId="{4625DDC1-E3DD-44BF-B71B-509F04C80F36}" srcOrd="2" destOrd="0" presId="urn:microsoft.com/office/officeart/2009/layout/CircleArrowProcess"/>
    <dgm:cxn modelId="{E991D975-1DCF-4D7F-9D8C-9AC528505A20}" type="presParOf" srcId="{4625DDC1-E3DD-44BF-B71B-509F04C80F36}" destId="{56092A23-0321-41E9-A788-578A2AB80379}" srcOrd="0" destOrd="0" presId="urn:microsoft.com/office/officeart/2009/layout/CircleArrowProcess"/>
    <dgm:cxn modelId="{29A3C181-A482-4EB9-B877-1D6D891ABBE8}" type="presParOf" srcId="{A2A7DD4B-522B-47CA-8E9E-8260B77D0C0D}" destId="{4724FA63-B26D-4380-8824-4DEF77BFB206}" srcOrd="3" destOrd="0" presId="urn:microsoft.com/office/officeart/2009/layout/CircleArrowProcess"/>
    <dgm:cxn modelId="{6370B3A9-0ED9-4023-9CBF-80C21F8FE713}" type="presParOf" srcId="{A2A7DD4B-522B-47CA-8E9E-8260B77D0C0D}" destId="{32B28207-5F6B-4F1C-9B17-27D4142CBC57}" srcOrd="4" destOrd="0" presId="urn:microsoft.com/office/officeart/2009/layout/CircleArrowProcess"/>
    <dgm:cxn modelId="{71E33391-B968-4560-BDD6-0DDD426A87F0}" type="presParOf" srcId="{32B28207-5F6B-4F1C-9B17-27D4142CBC57}" destId="{EEB92B98-3936-46E3-B164-15CCD3337AE9}" srcOrd="0" destOrd="0" presId="urn:microsoft.com/office/officeart/2009/layout/CircleArrowProcess"/>
    <dgm:cxn modelId="{0C03C580-96D4-4E50-9578-62EB9153305A}" type="presParOf" srcId="{A2A7DD4B-522B-47CA-8E9E-8260B77D0C0D}" destId="{8FB9E4E1-60DB-42C0-A2E5-F52D443376E7}" srcOrd="5" destOrd="0" presId="urn:microsoft.com/office/officeart/2009/layout/CircleArrowProcess"/>
    <dgm:cxn modelId="{45215A91-9036-43C3-B6B9-336019EDEEAB}" type="presParOf" srcId="{A2A7DD4B-522B-47CA-8E9E-8260B77D0C0D}" destId="{F68A6732-FFF5-4B10-8912-ACDEC6B7007B}" srcOrd="6" destOrd="0" presId="urn:microsoft.com/office/officeart/2009/layout/CircleArrowProcess"/>
    <dgm:cxn modelId="{A679BC71-31AF-4243-8854-228E7261C033}" type="presParOf" srcId="{F68A6732-FFF5-4B10-8912-ACDEC6B7007B}" destId="{605B176F-F9EC-495A-AD1C-4F4D07E698DC}" srcOrd="0" destOrd="0" presId="urn:microsoft.com/office/officeart/2009/layout/CircleArrowProcess"/>
    <dgm:cxn modelId="{6F233E31-AE0D-458C-9B65-C25305FE1E0C}" type="presParOf" srcId="{A2A7DD4B-522B-47CA-8E9E-8260B77D0C0D}" destId="{44FFDB16-FDF7-42ED-BBD1-C600FE717F20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7F52F9-A556-4856-8B4F-E1B0994658F4}" type="doc">
      <dgm:prSet loTypeId="urn:microsoft.com/office/officeart/2005/8/layout/pyramid2" loCatId="list" qsTypeId="urn:microsoft.com/office/officeart/2005/8/quickstyle/3d1" qsCatId="3D" csTypeId="urn:microsoft.com/office/officeart/2005/8/colors/accent3_5" csCatId="accent3"/>
      <dgm:spPr/>
      <dgm:t>
        <a:bodyPr/>
        <a:lstStyle/>
        <a:p>
          <a:endParaRPr lang="en-US"/>
        </a:p>
      </dgm:t>
    </dgm:pt>
    <dgm:pt modelId="{9B0D2CB4-4472-4FAF-9A16-A1A7785AC19F}">
      <dgm:prSet/>
      <dgm:spPr/>
      <dgm:t>
        <a:bodyPr/>
        <a:lstStyle/>
        <a:p>
          <a:r>
            <a:rPr lang="en-US" b="1"/>
            <a:t>AI Tutor Integration</a:t>
          </a:r>
          <a:r>
            <a:rPr lang="en-US"/>
            <a:t>: Real-time coding assistance.</a:t>
          </a:r>
        </a:p>
      </dgm:t>
    </dgm:pt>
    <dgm:pt modelId="{CD2ADC61-3162-494E-B82D-707EFD27A511}" type="parTrans" cxnId="{4C1FB90B-8605-4C71-B8B2-5192E3DFFF0F}">
      <dgm:prSet/>
      <dgm:spPr/>
      <dgm:t>
        <a:bodyPr/>
        <a:lstStyle/>
        <a:p>
          <a:endParaRPr lang="en-US"/>
        </a:p>
      </dgm:t>
    </dgm:pt>
    <dgm:pt modelId="{AC463918-3493-475B-9427-8A6339FAF4ED}" type="sibTrans" cxnId="{4C1FB90B-8605-4C71-B8B2-5192E3DFFF0F}">
      <dgm:prSet/>
      <dgm:spPr/>
      <dgm:t>
        <a:bodyPr/>
        <a:lstStyle/>
        <a:p>
          <a:endParaRPr lang="en-US"/>
        </a:p>
      </dgm:t>
    </dgm:pt>
    <dgm:pt modelId="{91B4D3C8-F5EB-418A-A2F2-50764A577123}">
      <dgm:prSet/>
      <dgm:spPr/>
      <dgm:t>
        <a:bodyPr/>
        <a:lstStyle/>
        <a:p>
          <a:r>
            <a:rPr lang="en-US" b="1"/>
            <a:t>Scholarship Matching</a:t>
          </a:r>
          <a:r>
            <a:rPr lang="en-US"/>
            <a:t>: Recommends funding opportunities.</a:t>
          </a:r>
        </a:p>
      </dgm:t>
    </dgm:pt>
    <dgm:pt modelId="{3823F151-2935-47E1-8CAB-E50CDE1DAD99}" type="parTrans" cxnId="{1302DCFB-8132-491F-BBE7-B92FF14F8BE0}">
      <dgm:prSet/>
      <dgm:spPr/>
      <dgm:t>
        <a:bodyPr/>
        <a:lstStyle/>
        <a:p>
          <a:endParaRPr lang="en-US"/>
        </a:p>
      </dgm:t>
    </dgm:pt>
    <dgm:pt modelId="{7A20CF13-8AC1-4ADB-B133-EBD6729D71D2}" type="sibTrans" cxnId="{1302DCFB-8132-491F-BBE7-B92FF14F8BE0}">
      <dgm:prSet/>
      <dgm:spPr/>
      <dgm:t>
        <a:bodyPr/>
        <a:lstStyle/>
        <a:p>
          <a:endParaRPr lang="en-US"/>
        </a:p>
      </dgm:t>
    </dgm:pt>
    <dgm:pt modelId="{0200DF1E-6780-4C38-9E7B-48E635F20A81}">
      <dgm:prSet/>
      <dgm:spPr/>
      <dgm:t>
        <a:bodyPr/>
        <a:lstStyle/>
        <a:p>
          <a:r>
            <a:rPr lang="en-US" b="1"/>
            <a:t>VR Labs</a:t>
          </a:r>
          <a:r>
            <a:rPr lang="en-US"/>
            <a:t>: Hands-on practice for fields like cybersecurity.</a:t>
          </a:r>
        </a:p>
      </dgm:t>
    </dgm:pt>
    <dgm:pt modelId="{FA0CC441-8F07-4DC7-9979-9084DFEC16A9}" type="parTrans" cxnId="{C916F7BD-2B4E-4766-8393-C62DB2D150A7}">
      <dgm:prSet/>
      <dgm:spPr/>
      <dgm:t>
        <a:bodyPr/>
        <a:lstStyle/>
        <a:p>
          <a:endParaRPr lang="en-US"/>
        </a:p>
      </dgm:t>
    </dgm:pt>
    <dgm:pt modelId="{5942AE73-E17D-4418-8338-2702B5A691BF}" type="sibTrans" cxnId="{C916F7BD-2B4E-4766-8393-C62DB2D150A7}">
      <dgm:prSet/>
      <dgm:spPr/>
      <dgm:t>
        <a:bodyPr/>
        <a:lstStyle/>
        <a:p>
          <a:endParaRPr lang="en-US"/>
        </a:p>
      </dgm:t>
    </dgm:pt>
    <dgm:pt modelId="{FFD2B9DF-B05A-457A-96B2-770A5EE2DD83}" type="pres">
      <dgm:prSet presAssocID="{277F52F9-A556-4856-8B4F-E1B0994658F4}" presName="compositeShape" presStyleCnt="0">
        <dgm:presLayoutVars>
          <dgm:dir/>
          <dgm:resizeHandles/>
        </dgm:presLayoutVars>
      </dgm:prSet>
      <dgm:spPr/>
    </dgm:pt>
    <dgm:pt modelId="{540B8413-42DD-459C-909B-064D81BAD04F}" type="pres">
      <dgm:prSet presAssocID="{277F52F9-A556-4856-8B4F-E1B0994658F4}" presName="pyramid" presStyleLbl="node1" presStyleIdx="0" presStyleCnt="1"/>
      <dgm:spPr/>
    </dgm:pt>
    <dgm:pt modelId="{0B331728-CFE4-4241-91D2-04ED70094098}" type="pres">
      <dgm:prSet presAssocID="{277F52F9-A556-4856-8B4F-E1B0994658F4}" presName="theList" presStyleCnt="0"/>
      <dgm:spPr/>
    </dgm:pt>
    <dgm:pt modelId="{78A5C0C4-33F6-4BA6-BBF0-EA1224E71D38}" type="pres">
      <dgm:prSet presAssocID="{9B0D2CB4-4472-4FAF-9A16-A1A7785AC19F}" presName="aNode" presStyleLbl="fgAcc1" presStyleIdx="0" presStyleCnt="3">
        <dgm:presLayoutVars>
          <dgm:bulletEnabled val="1"/>
        </dgm:presLayoutVars>
      </dgm:prSet>
      <dgm:spPr/>
    </dgm:pt>
    <dgm:pt modelId="{B08E865F-53D3-418F-A92A-83FE2605A789}" type="pres">
      <dgm:prSet presAssocID="{9B0D2CB4-4472-4FAF-9A16-A1A7785AC19F}" presName="aSpace" presStyleCnt="0"/>
      <dgm:spPr/>
    </dgm:pt>
    <dgm:pt modelId="{8AF6EB7A-3230-4A88-B919-211956495677}" type="pres">
      <dgm:prSet presAssocID="{91B4D3C8-F5EB-418A-A2F2-50764A577123}" presName="aNode" presStyleLbl="fgAcc1" presStyleIdx="1" presStyleCnt="3">
        <dgm:presLayoutVars>
          <dgm:bulletEnabled val="1"/>
        </dgm:presLayoutVars>
      </dgm:prSet>
      <dgm:spPr/>
    </dgm:pt>
    <dgm:pt modelId="{37BC12CB-0239-413B-9087-B2219EE26A7B}" type="pres">
      <dgm:prSet presAssocID="{91B4D3C8-F5EB-418A-A2F2-50764A577123}" presName="aSpace" presStyleCnt="0"/>
      <dgm:spPr/>
    </dgm:pt>
    <dgm:pt modelId="{EBAA6B1A-50F5-43A7-88B4-BD05718894A4}" type="pres">
      <dgm:prSet presAssocID="{0200DF1E-6780-4C38-9E7B-48E635F20A81}" presName="aNode" presStyleLbl="fgAcc1" presStyleIdx="2" presStyleCnt="3">
        <dgm:presLayoutVars>
          <dgm:bulletEnabled val="1"/>
        </dgm:presLayoutVars>
      </dgm:prSet>
      <dgm:spPr/>
    </dgm:pt>
    <dgm:pt modelId="{3AB16685-1AAE-4E54-A07E-14AB4461BCC1}" type="pres">
      <dgm:prSet presAssocID="{0200DF1E-6780-4C38-9E7B-48E635F20A81}" presName="aSpace" presStyleCnt="0"/>
      <dgm:spPr/>
    </dgm:pt>
  </dgm:ptLst>
  <dgm:cxnLst>
    <dgm:cxn modelId="{3D4DF408-60D4-4BEF-B7DE-77831AB920B7}" type="presOf" srcId="{9B0D2CB4-4472-4FAF-9A16-A1A7785AC19F}" destId="{78A5C0C4-33F6-4BA6-BBF0-EA1224E71D38}" srcOrd="0" destOrd="0" presId="urn:microsoft.com/office/officeart/2005/8/layout/pyramid2"/>
    <dgm:cxn modelId="{4C1FB90B-8605-4C71-B8B2-5192E3DFFF0F}" srcId="{277F52F9-A556-4856-8B4F-E1B0994658F4}" destId="{9B0D2CB4-4472-4FAF-9A16-A1A7785AC19F}" srcOrd="0" destOrd="0" parTransId="{CD2ADC61-3162-494E-B82D-707EFD27A511}" sibTransId="{AC463918-3493-475B-9427-8A6339FAF4ED}"/>
    <dgm:cxn modelId="{07569A62-D7F3-423B-BDE0-AE1488D16BB3}" type="presOf" srcId="{277F52F9-A556-4856-8B4F-E1B0994658F4}" destId="{FFD2B9DF-B05A-457A-96B2-770A5EE2DD83}" srcOrd="0" destOrd="0" presId="urn:microsoft.com/office/officeart/2005/8/layout/pyramid2"/>
    <dgm:cxn modelId="{D257C2A2-A9D7-4C34-99A0-230FE2F189F6}" type="presOf" srcId="{0200DF1E-6780-4C38-9E7B-48E635F20A81}" destId="{EBAA6B1A-50F5-43A7-88B4-BD05718894A4}" srcOrd="0" destOrd="0" presId="urn:microsoft.com/office/officeart/2005/8/layout/pyramid2"/>
    <dgm:cxn modelId="{C916F7BD-2B4E-4766-8393-C62DB2D150A7}" srcId="{277F52F9-A556-4856-8B4F-E1B0994658F4}" destId="{0200DF1E-6780-4C38-9E7B-48E635F20A81}" srcOrd="2" destOrd="0" parTransId="{FA0CC441-8F07-4DC7-9979-9084DFEC16A9}" sibTransId="{5942AE73-E17D-4418-8338-2702B5A691BF}"/>
    <dgm:cxn modelId="{7DE20EC7-B6FF-42F5-AA13-E4B7887F8346}" type="presOf" srcId="{91B4D3C8-F5EB-418A-A2F2-50764A577123}" destId="{8AF6EB7A-3230-4A88-B919-211956495677}" srcOrd="0" destOrd="0" presId="urn:microsoft.com/office/officeart/2005/8/layout/pyramid2"/>
    <dgm:cxn modelId="{1302DCFB-8132-491F-BBE7-B92FF14F8BE0}" srcId="{277F52F9-A556-4856-8B4F-E1B0994658F4}" destId="{91B4D3C8-F5EB-418A-A2F2-50764A577123}" srcOrd="1" destOrd="0" parTransId="{3823F151-2935-47E1-8CAB-E50CDE1DAD99}" sibTransId="{7A20CF13-8AC1-4ADB-B133-EBD6729D71D2}"/>
    <dgm:cxn modelId="{92CE270A-C550-48A4-A172-B784FA5E4490}" type="presParOf" srcId="{FFD2B9DF-B05A-457A-96B2-770A5EE2DD83}" destId="{540B8413-42DD-459C-909B-064D81BAD04F}" srcOrd="0" destOrd="0" presId="urn:microsoft.com/office/officeart/2005/8/layout/pyramid2"/>
    <dgm:cxn modelId="{B2F175ED-BA3F-4A54-9278-6A6D875F05E4}" type="presParOf" srcId="{FFD2B9DF-B05A-457A-96B2-770A5EE2DD83}" destId="{0B331728-CFE4-4241-91D2-04ED70094098}" srcOrd="1" destOrd="0" presId="urn:microsoft.com/office/officeart/2005/8/layout/pyramid2"/>
    <dgm:cxn modelId="{45E986CA-7545-4032-9E41-64FBA78295C9}" type="presParOf" srcId="{0B331728-CFE4-4241-91D2-04ED70094098}" destId="{78A5C0C4-33F6-4BA6-BBF0-EA1224E71D38}" srcOrd="0" destOrd="0" presId="urn:microsoft.com/office/officeart/2005/8/layout/pyramid2"/>
    <dgm:cxn modelId="{831F5CAB-D7E9-456E-B4AF-A8F994C1C453}" type="presParOf" srcId="{0B331728-CFE4-4241-91D2-04ED70094098}" destId="{B08E865F-53D3-418F-A92A-83FE2605A789}" srcOrd="1" destOrd="0" presId="urn:microsoft.com/office/officeart/2005/8/layout/pyramid2"/>
    <dgm:cxn modelId="{BD8C9752-3F8A-4307-8D4B-B85AF185F858}" type="presParOf" srcId="{0B331728-CFE4-4241-91D2-04ED70094098}" destId="{8AF6EB7A-3230-4A88-B919-211956495677}" srcOrd="2" destOrd="0" presId="urn:microsoft.com/office/officeart/2005/8/layout/pyramid2"/>
    <dgm:cxn modelId="{9FB463BE-1567-4546-9709-11DB6BF381EA}" type="presParOf" srcId="{0B331728-CFE4-4241-91D2-04ED70094098}" destId="{37BC12CB-0239-413B-9087-B2219EE26A7B}" srcOrd="3" destOrd="0" presId="urn:microsoft.com/office/officeart/2005/8/layout/pyramid2"/>
    <dgm:cxn modelId="{8223F141-6945-4CD2-BB7E-661A5EFF3424}" type="presParOf" srcId="{0B331728-CFE4-4241-91D2-04ED70094098}" destId="{EBAA6B1A-50F5-43A7-88B4-BD05718894A4}" srcOrd="4" destOrd="0" presId="urn:microsoft.com/office/officeart/2005/8/layout/pyramid2"/>
    <dgm:cxn modelId="{B936B617-6E45-4FD2-A2D2-21B956D017A9}" type="presParOf" srcId="{0B331728-CFE4-4241-91D2-04ED70094098}" destId="{3AB16685-1AAE-4E54-A07E-14AB4461BCC1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EF7E9-F94F-449F-92C5-39B7E83D3A0E}">
      <dsp:nvSpPr>
        <dsp:cNvPr id="0" name=""/>
        <dsp:cNvSpPr/>
      </dsp:nvSpPr>
      <dsp:spPr>
        <a:xfrm>
          <a:off x="1172128" y="0"/>
          <a:ext cx="1986341" cy="198654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0DF3E-E470-4118-B265-86533070A140}">
      <dsp:nvSpPr>
        <dsp:cNvPr id="0" name=""/>
        <dsp:cNvSpPr/>
      </dsp:nvSpPr>
      <dsp:spPr>
        <a:xfrm>
          <a:off x="1610680" y="719074"/>
          <a:ext cx="1108490" cy="55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Student Input </a:t>
          </a:r>
          <a:endParaRPr lang="en-US" sz="1600" kern="1200" dirty="0"/>
        </a:p>
      </dsp:txBody>
      <dsp:txXfrm>
        <a:off x="1610680" y="719074"/>
        <a:ext cx="1108490" cy="554188"/>
      </dsp:txXfrm>
    </dsp:sp>
    <dsp:sp modelId="{56092A23-0321-41E9-A788-578A2AB80379}">
      <dsp:nvSpPr>
        <dsp:cNvPr id="0" name=""/>
        <dsp:cNvSpPr/>
      </dsp:nvSpPr>
      <dsp:spPr>
        <a:xfrm>
          <a:off x="620304" y="1141564"/>
          <a:ext cx="1986341" cy="1986543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4FA63-B26D-4380-8824-4DEF77BFB206}">
      <dsp:nvSpPr>
        <dsp:cNvPr id="0" name=""/>
        <dsp:cNvSpPr/>
      </dsp:nvSpPr>
      <dsp:spPr>
        <a:xfrm>
          <a:off x="1056621" y="1862746"/>
          <a:ext cx="1108490" cy="55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 Skill Assessment </a:t>
          </a:r>
          <a:endParaRPr lang="en-US" sz="1600" kern="1200" dirty="0"/>
        </a:p>
      </dsp:txBody>
      <dsp:txXfrm>
        <a:off x="1056621" y="1862746"/>
        <a:ext cx="1108490" cy="554188"/>
      </dsp:txXfrm>
    </dsp:sp>
    <dsp:sp modelId="{EEB92B98-3936-46E3-B164-15CCD3337AE9}">
      <dsp:nvSpPr>
        <dsp:cNvPr id="0" name=""/>
        <dsp:cNvSpPr/>
      </dsp:nvSpPr>
      <dsp:spPr>
        <a:xfrm>
          <a:off x="1172128" y="2287343"/>
          <a:ext cx="1986341" cy="1986543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9E4E1-60DB-42C0-A2E5-F52D443376E7}">
      <dsp:nvSpPr>
        <dsp:cNvPr id="0" name=""/>
        <dsp:cNvSpPr/>
      </dsp:nvSpPr>
      <dsp:spPr>
        <a:xfrm>
          <a:off x="1610680" y="3006417"/>
          <a:ext cx="1108490" cy="55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Dynamic Pathway </a:t>
          </a:r>
          <a:endParaRPr lang="en-US" sz="1600" kern="1200" dirty="0"/>
        </a:p>
      </dsp:txBody>
      <dsp:txXfrm>
        <a:off x="1610680" y="3006417"/>
        <a:ext cx="1108490" cy="554188"/>
      </dsp:txXfrm>
    </dsp:sp>
    <dsp:sp modelId="{605B176F-F9EC-495A-AD1C-4F4D07E698DC}">
      <dsp:nvSpPr>
        <dsp:cNvPr id="0" name=""/>
        <dsp:cNvSpPr/>
      </dsp:nvSpPr>
      <dsp:spPr>
        <a:xfrm>
          <a:off x="761893" y="3560606"/>
          <a:ext cx="1706516" cy="1707341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FDB16-FDF7-42ED-BBD1-C600FE717F20}">
      <dsp:nvSpPr>
        <dsp:cNvPr id="0" name=""/>
        <dsp:cNvSpPr/>
      </dsp:nvSpPr>
      <dsp:spPr>
        <a:xfrm>
          <a:off x="1056621" y="4150089"/>
          <a:ext cx="1108490" cy="554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Progress Tracking</a:t>
          </a:r>
          <a:endParaRPr lang="en-US" sz="1600" kern="1200" dirty="0"/>
        </a:p>
      </dsp:txBody>
      <dsp:txXfrm>
        <a:off x="1056621" y="4150089"/>
        <a:ext cx="1108490" cy="554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B8413-42DD-459C-909B-064D81BAD04F}">
      <dsp:nvSpPr>
        <dsp:cNvPr id="0" name=""/>
        <dsp:cNvSpPr/>
      </dsp:nvSpPr>
      <dsp:spPr>
        <a:xfrm>
          <a:off x="1698125" y="0"/>
          <a:ext cx="5062330" cy="5062330"/>
        </a:xfrm>
        <a:prstGeom prst="triangle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alpha val="9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8A5C0C4-33F6-4BA6-BBF0-EA1224E71D38}">
      <dsp:nvSpPr>
        <dsp:cNvPr id="0" name=""/>
        <dsp:cNvSpPr/>
      </dsp:nvSpPr>
      <dsp:spPr>
        <a:xfrm>
          <a:off x="4229290" y="508952"/>
          <a:ext cx="3290514" cy="11983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AI Tutor Integration</a:t>
          </a:r>
          <a:r>
            <a:rPr lang="en-US" sz="2300" kern="1200"/>
            <a:t>: Real-time coding assistance.</a:t>
          </a:r>
        </a:p>
      </dsp:txBody>
      <dsp:txXfrm>
        <a:off x="4287789" y="567451"/>
        <a:ext cx="3173516" cy="1081350"/>
      </dsp:txXfrm>
    </dsp:sp>
    <dsp:sp modelId="{8AF6EB7A-3230-4A88-B919-211956495677}">
      <dsp:nvSpPr>
        <dsp:cNvPr id="0" name=""/>
        <dsp:cNvSpPr/>
      </dsp:nvSpPr>
      <dsp:spPr>
        <a:xfrm>
          <a:off x="4229290" y="1857094"/>
          <a:ext cx="3290514" cy="11983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Scholarship Matching</a:t>
          </a:r>
          <a:r>
            <a:rPr lang="en-US" sz="2300" kern="1200"/>
            <a:t>: Recommends funding opportunities.</a:t>
          </a:r>
        </a:p>
      </dsp:txBody>
      <dsp:txXfrm>
        <a:off x="4287789" y="1915593"/>
        <a:ext cx="3173516" cy="1081350"/>
      </dsp:txXfrm>
    </dsp:sp>
    <dsp:sp modelId="{EBAA6B1A-50F5-43A7-88B4-BD05718894A4}">
      <dsp:nvSpPr>
        <dsp:cNvPr id="0" name=""/>
        <dsp:cNvSpPr/>
      </dsp:nvSpPr>
      <dsp:spPr>
        <a:xfrm>
          <a:off x="4229290" y="3205235"/>
          <a:ext cx="3290514" cy="119834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VR Labs</a:t>
          </a:r>
          <a:r>
            <a:rPr lang="en-US" sz="2300" kern="1200"/>
            <a:t>: Hands-on practice for fields like cybersecurity.</a:t>
          </a:r>
        </a:p>
      </dsp:txBody>
      <dsp:txXfrm>
        <a:off x="4287789" y="3263734"/>
        <a:ext cx="3173516" cy="1081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03-08-2025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8/3/2025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8/3/2025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8/3/2025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yati666/LearnMate_Agen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057" y="2205327"/>
            <a:ext cx="10283687" cy="569987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br>
              <a:rPr lang="en-US" i="1" dirty="0"/>
            </a:br>
            <a:r>
              <a:rPr lang="en-US" sz="2800" b="1" dirty="0">
                <a:latin typeface="Book Antiqua" panose="02040602050305030304" pitchFamily="18" charset="0"/>
              </a:rPr>
              <a:t>AI-Powered </a:t>
            </a:r>
            <a:r>
              <a:rPr lang="en-US" sz="2800" b="1" dirty="0" err="1">
                <a:latin typeface="Book Antiqua" panose="02040602050305030304" pitchFamily="18" charset="0"/>
              </a:rPr>
              <a:t>Personalised</a:t>
            </a:r>
            <a:r>
              <a:rPr lang="en-US" sz="2800" b="1" dirty="0">
                <a:latin typeface="Book Antiqua" panose="02040602050305030304" pitchFamily="18" charset="0"/>
              </a:rPr>
              <a:t> Learning Coach</a:t>
            </a:r>
            <a:endParaRPr lang="en-US" sz="2800" b="1" cap="small" dirty="0">
              <a:solidFill>
                <a:schemeClr val="accent1"/>
              </a:solidFill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67324" y="869749"/>
            <a:ext cx="1272664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7982" y="3648717"/>
            <a:ext cx="971384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Presented By-</a:t>
            </a:r>
          </a:p>
          <a:p>
            <a:pPr>
              <a:lnSpc>
                <a:spcPct val="150000"/>
              </a:lnSpc>
            </a:pPr>
            <a:r>
              <a:rPr lang="en-US" sz="2000" b="1" u="sng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 name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Niyati</a:t>
            </a:r>
          </a:p>
          <a:p>
            <a:pPr>
              <a:lnSpc>
                <a:spcPct val="150000"/>
              </a:lnSpc>
            </a:pPr>
            <a:r>
              <a:rPr lang="en-US" sz="2000" b="1" u="sng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College Name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Jims Engineering Management Technical Campus (JEMTEC, Greater Noida) </a:t>
            </a:r>
          </a:p>
          <a:p>
            <a:pPr>
              <a:lnSpc>
                <a:spcPct val="150000"/>
              </a:lnSpc>
            </a:pPr>
            <a:r>
              <a:rPr lang="en-US" sz="2000" b="1" u="sng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Department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 Artificial Intelligence &amp; Data Science (AI&amp;DS)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C8E3A-42B1-89A0-BEBA-7289378823E0}"/>
              </a:ext>
            </a:extLst>
          </p:cNvPr>
          <p:cNvSpPr txBox="1"/>
          <p:nvPr/>
        </p:nvSpPr>
        <p:spPr>
          <a:xfrm>
            <a:off x="4660517" y="1495369"/>
            <a:ext cx="3228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u="sng" dirty="0" err="1">
                <a:latin typeface="Book Antiqua" panose="02040602050305030304" pitchFamily="18" charset="0"/>
              </a:rPr>
              <a:t>LearnMate</a:t>
            </a:r>
            <a:endParaRPr lang="en-US" sz="4800" b="1" u="sng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65" y="2183504"/>
            <a:ext cx="8258007" cy="39723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Students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- For supplemental skill development.</a:t>
            </a:r>
          </a:p>
          <a:p>
            <a:pPr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Educators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Track class-wide progress gaps.</a:t>
            </a:r>
          </a:p>
          <a:p>
            <a:pPr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Career Transitioners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- For targeted reskilling.</a:t>
            </a:r>
          </a:p>
          <a:p>
            <a:pPr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Corporate Departments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- For employee upskilling programs.</a:t>
            </a:r>
          </a:p>
          <a:p>
            <a:pPr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Self-Learners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- For structured autodidactic education.</a:t>
            </a:r>
            <a:b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phic 4" descr="School girl">
            <a:extLst>
              <a:ext uri="{FF2B5EF4-FFF2-40B4-BE49-F238E27FC236}">
                <a16:creationId xmlns:a16="http://schemas.microsoft.com/office/drawing/2014/main" id="{3816D842-496B-E017-37ED-92B6E446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8116" y="1010993"/>
            <a:ext cx="1495096" cy="1495096"/>
          </a:xfrm>
          <a:prstGeom prst="rect">
            <a:avLst/>
          </a:prstGeom>
        </p:spPr>
      </p:pic>
      <p:pic>
        <p:nvPicPr>
          <p:cNvPr id="7" name="Graphic 6" descr="School boy">
            <a:extLst>
              <a:ext uri="{FF2B5EF4-FFF2-40B4-BE49-F238E27FC236}">
                <a16:creationId xmlns:a16="http://schemas.microsoft.com/office/drawing/2014/main" id="{745D4957-55B4-F578-F68B-FBE8011A5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4039" y="1010993"/>
            <a:ext cx="1495096" cy="1495096"/>
          </a:xfrm>
          <a:prstGeom prst="rect">
            <a:avLst/>
          </a:prstGeom>
        </p:spPr>
      </p:pic>
      <p:pic>
        <p:nvPicPr>
          <p:cNvPr id="9" name="Graphic 8" descr="Classroom">
            <a:extLst>
              <a:ext uri="{FF2B5EF4-FFF2-40B4-BE49-F238E27FC236}">
                <a16:creationId xmlns:a16="http://schemas.microsoft.com/office/drawing/2014/main" id="{E6C3CB08-743C-D747-4615-B7504EA73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5664" y="2432706"/>
            <a:ext cx="1495096" cy="1495096"/>
          </a:xfrm>
          <a:prstGeom prst="rect">
            <a:avLst/>
          </a:prstGeom>
        </p:spPr>
      </p:pic>
      <p:pic>
        <p:nvPicPr>
          <p:cNvPr id="26" name="Graphic 25" descr="Playbook">
            <a:extLst>
              <a:ext uri="{FF2B5EF4-FFF2-40B4-BE49-F238E27FC236}">
                <a16:creationId xmlns:a16="http://schemas.microsoft.com/office/drawing/2014/main" id="{B2F0952C-BBE1-8D06-9820-FC4D619B77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4039" y="3935866"/>
            <a:ext cx="1495096" cy="1495096"/>
          </a:xfrm>
          <a:prstGeom prst="rect">
            <a:avLst/>
          </a:prstGeom>
        </p:spPr>
      </p:pic>
      <p:pic>
        <p:nvPicPr>
          <p:cNvPr id="28" name="Graphic 27" descr="Business Growth">
            <a:extLst>
              <a:ext uri="{FF2B5EF4-FFF2-40B4-BE49-F238E27FC236}">
                <a16:creationId xmlns:a16="http://schemas.microsoft.com/office/drawing/2014/main" id="{3EAE6049-D424-D82C-6B6A-061D374647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34367" y="4056172"/>
            <a:ext cx="1495095" cy="14950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03A9E84-AFE0-F3A9-24CC-0DF9A9084F1F}"/>
              </a:ext>
            </a:extLst>
          </p:cNvPr>
          <p:cNvSpPr txBox="1"/>
          <p:nvPr/>
        </p:nvSpPr>
        <p:spPr>
          <a:xfrm>
            <a:off x="412865" y="1496931"/>
            <a:ext cx="3203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>
                <a:ea typeface="Calibri" panose="020F0502020204030204" pitchFamily="34" charset="0"/>
                <a:cs typeface="Calibri" panose="020F0502020204030204" pitchFamily="34" charset="0"/>
              </a:rPr>
              <a:t>Target Beneficiaries</a:t>
            </a:r>
            <a:endParaRPr lang="en-US" sz="2800" b="1" u="sng" dirty="0"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32F0A-9D83-B256-3E61-FD54AA26E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10C9-747C-0C4D-FAD7-77167E83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54795-0119-C0F4-1846-BB159A45C779}"/>
              </a:ext>
            </a:extLst>
          </p:cNvPr>
          <p:cNvSpPr txBox="1"/>
          <p:nvPr/>
        </p:nvSpPr>
        <p:spPr>
          <a:xfrm>
            <a:off x="581192" y="1232452"/>
            <a:ext cx="270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/>
              <a:t>Proof of Concept</a:t>
            </a:r>
            <a:endParaRPr lang="en-US" sz="28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314C6-9C4F-8527-5D07-4ED4E7C9D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300" y="1598427"/>
            <a:ext cx="8105361" cy="45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6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1923B-C43F-5429-5DD9-915B43AF5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5A79-DB42-FEB4-682A-93F61D0A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A8AB8-0692-A07E-7320-D421EF82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26" y="1232452"/>
            <a:ext cx="8945386" cy="50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23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A817B-1623-EDEC-69E5-C1820940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32" y="1278597"/>
            <a:ext cx="8917969" cy="50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15A6D-4F49-C4EA-7213-41FFE69B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C324-0A49-C60C-9095-B341C383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84BAE-7A8F-3B39-9F32-DBE8AFE1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56" y="1304818"/>
            <a:ext cx="8923679" cy="501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4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27925-E8C8-2CF4-6B2B-7A2357D03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6D15-C7F8-57BF-7672-3E2E2A0F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170" y="743253"/>
            <a:ext cx="6832315" cy="530296"/>
          </a:xfrm>
        </p:spPr>
        <p:txBody>
          <a:bodyPr/>
          <a:lstStyle/>
          <a:p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4" name="LearnMate_video">
            <a:hlinkClick r:id="" action="ppaction://media"/>
            <a:extLst>
              <a:ext uri="{FF2B5EF4-FFF2-40B4-BE49-F238E27FC236}">
                <a16:creationId xmlns:a16="http://schemas.microsoft.com/office/drawing/2014/main" id="{A65D124E-D8F9-2B0F-5554-9EC5511D0A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511" y="605533"/>
            <a:ext cx="10311830" cy="580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6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7C739-D0DA-9B09-3DAB-C16532FC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7292C-C6FB-E951-D59F-66CDA53E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49521-B5B7-63EE-905D-5E4ED1D0957F}"/>
              </a:ext>
            </a:extLst>
          </p:cNvPr>
          <p:cNvSpPr txBox="1"/>
          <p:nvPr/>
        </p:nvSpPr>
        <p:spPr>
          <a:xfrm>
            <a:off x="581192" y="1232452"/>
            <a:ext cx="393705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ea typeface="Calibri"/>
                <a:cs typeface="Calibri"/>
              </a:rPr>
              <a:t>Deployed AI Agent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2C1D1-4EF3-8770-6278-EBAEAA11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26" y="1937410"/>
            <a:ext cx="8265050" cy="43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0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256D4B-C869-EDEF-9776-C9074B0F9D3E}"/>
              </a:ext>
            </a:extLst>
          </p:cNvPr>
          <p:cNvSpPr txBox="1"/>
          <p:nvPr/>
        </p:nvSpPr>
        <p:spPr>
          <a:xfrm>
            <a:off x="581192" y="1932229"/>
            <a:ext cx="101675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LearnMate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bridges the gap between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learner intent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effective upskilling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Eliminating the "paradox of choice" in online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Providing truly adaptive learning experiences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Delivering measurable improvements in educational outcomes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personalised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guidance cost-effectively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system demonstrates that AI can complement human educators by handling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personalisation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 scale, enabling teachers to focus on higher-value interactions.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09C06-111F-F33A-3704-9AF86F378768}"/>
              </a:ext>
            </a:extLst>
          </p:cNvPr>
          <p:cNvSpPr txBox="1"/>
          <p:nvPr/>
        </p:nvSpPr>
        <p:spPr>
          <a:xfrm>
            <a:off x="581192" y="1232452"/>
            <a:ext cx="489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/>
              <a:t>Transforming Education with AI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103BA9-AC4D-C4EE-180B-A174DAB737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9452342"/>
              </p:ext>
            </p:extLst>
          </p:nvPr>
        </p:nvGraphicFramePr>
        <p:xfrm>
          <a:off x="1655553" y="1374955"/>
          <a:ext cx="9217930" cy="5062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4144D-99A2-423D-6A59-6E7DB4C9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161" y="1246100"/>
            <a:ext cx="6826973" cy="515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827" y="1391774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IBM Certifications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GitHub Link</a:t>
            </a: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B56900-3211-C902-8574-257B28847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00" y="1037690"/>
            <a:ext cx="8355189" cy="51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61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7933" y="1048984"/>
            <a:ext cx="6090129" cy="10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github.com/niyati666/LearnMate_Agent</a:t>
            </a:r>
          </a:p>
        </p:txBody>
      </p:sp>
    </p:spTree>
    <p:extLst>
      <p:ext uri="{BB962C8B-B14F-4D97-AF65-F5344CB8AC3E}">
        <p14:creationId xmlns:p14="http://schemas.microsoft.com/office/powerpoint/2010/main" val="1098887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C3350-A723-943C-5F62-AAABB496C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642BE3-3E3E-FE4D-1111-22E093DE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CD126-6BE2-2C53-9E2B-FE1357E12987}"/>
              </a:ext>
            </a:extLst>
          </p:cNvPr>
          <p:cNvSpPr txBox="1"/>
          <p:nvPr/>
        </p:nvSpPr>
        <p:spPr>
          <a:xfrm>
            <a:off x="581192" y="1989338"/>
            <a:ext cx="106699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Students across all academic levels face significant challenges in navigating the complex landscape of online education. 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Current Issues</a:t>
            </a:r>
            <a:r>
              <a:rPr lang="en-US" b="1" dirty="0"/>
              <a:t>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An overwhelming volume of online courses.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Lack of </a:t>
            </a:r>
            <a:r>
              <a:rPr lang="en-US" sz="2400" dirty="0" err="1"/>
              <a:t>personalised</a:t>
            </a:r>
            <a:r>
              <a:rPr lang="en-US" sz="2400" dirty="0"/>
              <a:t> guidance for students.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Static learning paths that don’t adapt to progress.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Impact of 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60% of learners drop out due to mismatched courses (cite source if available).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Wasted time/resources on irrelevant content.</a:t>
            </a:r>
          </a:p>
          <a:p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AF1E9-4133-5160-E5B6-F1AC7F71062C}"/>
              </a:ext>
            </a:extLst>
          </p:cNvPr>
          <p:cNvSpPr txBox="1"/>
          <p:nvPr/>
        </p:nvSpPr>
        <p:spPr>
          <a:xfrm>
            <a:off x="581192" y="1276398"/>
            <a:ext cx="5135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u="sng" dirty="0"/>
              <a:t>The Learning Pathway Challenge</a:t>
            </a:r>
            <a:endParaRPr lang="en-US" sz="2800" b="1" u="sng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179005-094A-2184-B488-96226031C83B}"/>
              </a:ext>
            </a:extLst>
          </p:cNvPr>
          <p:cNvGrpSpPr/>
          <p:nvPr/>
        </p:nvGrpSpPr>
        <p:grpSpPr>
          <a:xfrm>
            <a:off x="8264766" y="2367033"/>
            <a:ext cx="3488869" cy="2945565"/>
            <a:chOff x="8254491" y="2397856"/>
            <a:chExt cx="3488869" cy="29455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CDB9E6-CBD0-9714-3D8A-23924466EB85}"/>
                </a:ext>
              </a:extLst>
            </p:cNvPr>
            <p:cNvSpPr/>
            <p:nvPr/>
          </p:nvSpPr>
          <p:spPr>
            <a:xfrm>
              <a:off x="8261037" y="2397856"/>
              <a:ext cx="1189071" cy="1160593"/>
            </a:xfrm>
            <a:custGeom>
              <a:avLst/>
              <a:gdLst>
                <a:gd name="connsiteX0" fmla="*/ 0 w 1189071"/>
                <a:gd name="connsiteY0" fmla="*/ 580297 h 1160593"/>
                <a:gd name="connsiteX1" fmla="*/ 594536 w 1189071"/>
                <a:gd name="connsiteY1" fmla="*/ 0 h 1160593"/>
                <a:gd name="connsiteX2" fmla="*/ 1189072 w 1189071"/>
                <a:gd name="connsiteY2" fmla="*/ 580297 h 1160593"/>
                <a:gd name="connsiteX3" fmla="*/ 594536 w 1189071"/>
                <a:gd name="connsiteY3" fmla="*/ 1160594 h 1160593"/>
                <a:gd name="connsiteX4" fmla="*/ 0 w 1189071"/>
                <a:gd name="connsiteY4" fmla="*/ 580297 h 116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071" h="1160593">
                  <a:moveTo>
                    <a:pt x="0" y="580297"/>
                  </a:moveTo>
                  <a:cubicBezTo>
                    <a:pt x="0" y="259808"/>
                    <a:pt x="266183" y="0"/>
                    <a:pt x="594536" y="0"/>
                  </a:cubicBezTo>
                  <a:cubicBezTo>
                    <a:pt x="922889" y="0"/>
                    <a:pt x="1189072" y="259808"/>
                    <a:pt x="1189072" y="580297"/>
                  </a:cubicBezTo>
                  <a:cubicBezTo>
                    <a:pt x="1189072" y="900786"/>
                    <a:pt x="922889" y="1160594"/>
                    <a:pt x="594536" y="1160594"/>
                  </a:cubicBezTo>
                  <a:cubicBezTo>
                    <a:pt x="266183" y="1160594"/>
                    <a:pt x="0" y="900786"/>
                    <a:pt x="0" y="58029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9375" tIns="185205" rIns="189375" bIns="185205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/>
                <a:t>1000s of Courses 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A8C05A6-DF4F-11F9-5C47-EEC544B0F611}"/>
                </a:ext>
              </a:extLst>
            </p:cNvPr>
            <p:cNvSpPr/>
            <p:nvPr/>
          </p:nvSpPr>
          <p:spPr>
            <a:xfrm>
              <a:off x="8600600" y="3629843"/>
              <a:ext cx="509946" cy="509946"/>
            </a:xfrm>
            <a:custGeom>
              <a:avLst/>
              <a:gdLst>
                <a:gd name="connsiteX0" fmla="*/ 67593 w 509946"/>
                <a:gd name="connsiteY0" fmla="*/ 195003 h 509946"/>
                <a:gd name="connsiteX1" fmla="*/ 195003 w 509946"/>
                <a:gd name="connsiteY1" fmla="*/ 195003 h 509946"/>
                <a:gd name="connsiteX2" fmla="*/ 195003 w 509946"/>
                <a:gd name="connsiteY2" fmla="*/ 67593 h 509946"/>
                <a:gd name="connsiteX3" fmla="*/ 314943 w 509946"/>
                <a:gd name="connsiteY3" fmla="*/ 67593 h 509946"/>
                <a:gd name="connsiteX4" fmla="*/ 314943 w 509946"/>
                <a:gd name="connsiteY4" fmla="*/ 195003 h 509946"/>
                <a:gd name="connsiteX5" fmla="*/ 442353 w 509946"/>
                <a:gd name="connsiteY5" fmla="*/ 195003 h 509946"/>
                <a:gd name="connsiteX6" fmla="*/ 442353 w 509946"/>
                <a:gd name="connsiteY6" fmla="*/ 314943 h 509946"/>
                <a:gd name="connsiteX7" fmla="*/ 314943 w 509946"/>
                <a:gd name="connsiteY7" fmla="*/ 314943 h 509946"/>
                <a:gd name="connsiteX8" fmla="*/ 314943 w 509946"/>
                <a:gd name="connsiteY8" fmla="*/ 442353 h 509946"/>
                <a:gd name="connsiteX9" fmla="*/ 195003 w 509946"/>
                <a:gd name="connsiteY9" fmla="*/ 442353 h 509946"/>
                <a:gd name="connsiteX10" fmla="*/ 195003 w 509946"/>
                <a:gd name="connsiteY10" fmla="*/ 314943 h 509946"/>
                <a:gd name="connsiteX11" fmla="*/ 67593 w 509946"/>
                <a:gd name="connsiteY11" fmla="*/ 314943 h 509946"/>
                <a:gd name="connsiteX12" fmla="*/ 67593 w 509946"/>
                <a:gd name="connsiteY12" fmla="*/ 195003 h 509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946" h="509946">
                  <a:moveTo>
                    <a:pt x="67593" y="195003"/>
                  </a:moveTo>
                  <a:lnTo>
                    <a:pt x="195003" y="195003"/>
                  </a:lnTo>
                  <a:lnTo>
                    <a:pt x="195003" y="67593"/>
                  </a:lnTo>
                  <a:lnTo>
                    <a:pt x="314943" y="67593"/>
                  </a:lnTo>
                  <a:lnTo>
                    <a:pt x="314943" y="195003"/>
                  </a:lnTo>
                  <a:lnTo>
                    <a:pt x="442353" y="195003"/>
                  </a:lnTo>
                  <a:lnTo>
                    <a:pt x="442353" y="314943"/>
                  </a:lnTo>
                  <a:lnTo>
                    <a:pt x="314943" y="314943"/>
                  </a:lnTo>
                  <a:lnTo>
                    <a:pt x="314943" y="442353"/>
                  </a:lnTo>
                  <a:lnTo>
                    <a:pt x="195003" y="442353"/>
                  </a:lnTo>
                  <a:lnTo>
                    <a:pt x="195003" y="314943"/>
                  </a:lnTo>
                  <a:lnTo>
                    <a:pt x="67593" y="314943"/>
                  </a:lnTo>
                  <a:lnTo>
                    <a:pt x="67593" y="195003"/>
                  </a:lnTo>
                  <a:close/>
                </a:path>
              </a:pathLst>
            </a:custGeom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7593" tIns="195003" rIns="67593" bIns="195003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900" kern="1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037E005-073E-59BE-6A15-7C725748814B}"/>
                </a:ext>
              </a:extLst>
            </p:cNvPr>
            <p:cNvSpPr/>
            <p:nvPr/>
          </p:nvSpPr>
          <p:spPr>
            <a:xfrm>
              <a:off x="8254491" y="4211182"/>
              <a:ext cx="1202163" cy="1132239"/>
            </a:xfrm>
            <a:custGeom>
              <a:avLst/>
              <a:gdLst>
                <a:gd name="connsiteX0" fmla="*/ 0 w 1202163"/>
                <a:gd name="connsiteY0" fmla="*/ 566120 h 1132239"/>
                <a:gd name="connsiteX1" fmla="*/ 601082 w 1202163"/>
                <a:gd name="connsiteY1" fmla="*/ 0 h 1132239"/>
                <a:gd name="connsiteX2" fmla="*/ 1202164 w 1202163"/>
                <a:gd name="connsiteY2" fmla="*/ 566120 h 1132239"/>
                <a:gd name="connsiteX3" fmla="*/ 601082 w 1202163"/>
                <a:gd name="connsiteY3" fmla="*/ 1132240 h 1132239"/>
                <a:gd name="connsiteX4" fmla="*/ 0 w 1202163"/>
                <a:gd name="connsiteY4" fmla="*/ 566120 h 113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163" h="1132239">
                  <a:moveTo>
                    <a:pt x="0" y="566120"/>
                  </a:moveTo>
                  <a:cubicBezTo>
                    <a:pt x="0" y="253461"/>
                    <a:pt x="269114" y="0"/>
                    <a:pt x="601082" y="0"/>
                  </a:cubicBezTo>
                  <a:cubicBezTo>
                    <a:pt x="933050" y="0"/>
                    <a:pt x="1202164" y="253461"/>
                    <a:pt x="1202164" y="566120"/>
                  </a:cubicBezTo>
                  <a:cubicBezTo>
                    <a:pt x="1202164" y="878779"/>
                    <a:pt x="933050" y="1132240"/>
                    <a:pt x="601082" y="1132240"/>
                  </a:cubicBezTo>
                  <a:cubicBezTo>
                    <a:pt x="269114" y="1132240"/>
                    <a:pt x="0" y="878779"/>
                    <a:pt x="0" y="56612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hueOff val="259796"/>
                <a:satOff val="-11129"/>
                <a:lumOff val="15349"/>
                <a:alphaOff val="0"/>
              </a:schemeClr>
            </a:fillRef>
            <a:effectRef idx="0">
              <a:schemeClr val="accent2">
                <a:shade val="80000"/>
                <a:hueOff val="259796"/>
                <a:satOff val="-11129"/>
                <a:lumOff val="1534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1293" tIns="181053" rIns="191293" bIns="181053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Mismatched Learning 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2375F1A-86DE-3318-25EA-CFEB92E70E40}"/>
                </a:ext>
              </a:extLst>
            </p:cNvPr>
            <p:cNvSpPr/>
            <p:nvPr/>
          </p:nvSpPr>
          <p:spPr>
            <a:xfrm rot="21566474">
              <a:off x="9588726" y="3698588"/>
              <a:ext cx="280018" cy="327069"/>
            </a:xfrm>
            <a:custGeom>
              <a:avLst/>
              <a:gdLst>
                <a:gd name="connsiteX0" fmla="*/ 0 w 280018"/>
                <a:gd name="connsiteY0" fmla="*/ 65414 h 327069"/>
                <a:gd name="connsiteX1" fmla="*/ 140009 w 280018"/>
                <a:gd name="connsiteY1" fmla="*/ 65414 h 327069"/>
                <a:gd name="connsiteX2" fmla="*/ 140009 w 280018"/>
                <a:gd name="connsiteY2" fmla="*/ 0 h 327069"/>
                <a:gd name="connsiteX3" fmla="*/ 280018 w 280018"/>
                <a:gd name="connsiteY3" fmla="*/ 163535 h 327069"/>
                <a:gd name="connsiteX4" fmla="*/ 140009 w 280018"/>
                <a:gd name="connsiteY4" fmla="*/ 327069 h 327069"/>
                <a:gd name="connsiteX5" fmla="*/ 140009 w 280018"/>
                <a:gd name="connsiteY5" fmla="*/ 261655 h 327069"/>
                <a:gd name="connsiteX6" fmla="*/ 0 w 280018"/>
                <a:gd name="connsiteY6" fmla="*/ 261655 h 327069"/>
                <a:gd name="connsiteX7" fmla="*/ 0 w 280018"/>
                <a:gd name="connsiteY7" fmla="*/ 65414 h 32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018" h="327069">
                  <a:moveTo>
                    <a:pt x="0" y="65414"/>
                  </a:moveTo>
                  <a:lnTo>
                    <a:pt x="140009" y="65414"/>
                  </a:lnTo>
                  <a:lnTo>
                    <a:pt x="140009" y="0"/>
                  </a:lnTo>
                  <a:lnTo>
                    <a:pt x="280018" y="163535"/>
                  </a:lnTo>
                  <a:lnTo>
                    <a:pt x="140009" y="327069"/>
                  </a:lnTo>
                  <a:lnTo>
                    <a:pt x="140009" y="261655"/>
                  </a:lnTo>
                  <a:lnTo>
                    <a:pt x="0" y="261655"/>
                  </a:lnTo>
                  <a:lnTo>
                    <a:pt x="0" y="65414"/>
                  </a:lnTo>
                  <a:close/>
                </a:path>
              </a:pathLst>
            </a:custGeom>
          </p:spPr>
          <p:style>
            <a:lnRef idx="0">
              <a:schemeClr val="accent2">
                <a:shade val="90000"/>
                <a:hueOff val="519516"/>
                <a:satOff val="-21824"/>
                <a:lumOff val="28324"/>
                <a:alphaOff val="0"/>
              </a:schemeClr>
            </a:lnRef>
            <a:fillRef idx="1">
              <a:schemeClr val="accent2">
                <a:shade val="90000"/>
                <a:hueOff val="519516"/>
                <a:satOff val="-21824"/>
                <a:lumOff val="28324"/>
                <a:alphaOff val="0"/>
              </a:schemeClr>
            </a:fillRef>
            <a:effectRef idx="0">
              <a:schemeClr val="accent2">
                <a:shade val="90000"/>
                <a:hueOff val="519516"/>
                <a:satOff val="-21824"/>
                <a:lumOff val="283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5414" rIns="84005" bIns="65413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000" kern="1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552E7E8-5562-F850-5D8E-0FAA548128C6}"/>
                </a:ext>
              </a:extLst>
            </p:cNvPr>
            <p:cNvSpPr/>
            <p:nvPr/>
          </p:nvSpPr>
          <p:spPr>
            <a:xfrm>
              <a:off x="9984925" y="2971832"/>
              <a:ext cx="1758435" cy="1758435"/>
            </a:xfrm>
            <a:custGeom>
              <a:avLst/>
              <a:gdLst>
                <a:gd name="connsiteX0" fmla="*/ 0 w 1758435"/>
                <a:gd name="connsiteY0" fmla="*/ 879218 h 1758435"/>
                <a:gd name="connsiteX1" fmla="*/ 879218 w 1758435"/>
                <a:gd name="connsiteY1" fmla="*/ 0 h 1758435"/>
                <a:gd name="connsiteX2" fmla="*/ 1758436 w 1758435"/>
                <a:gd name="connsiteY2" fmla="*/ 879218 h 1758435"/>
                <a:gd name="connsiteX3" fmla="*/ 879218 w 1758435"/>
                <a:gd name="connsiteY3" fmla="*/ 1758436 h 1758435"/>
                <a:gd name="connsiteX4" fmla="*/ 0 w 1758435"/>
                <a:gd name="connsiteY4" fmla="*/ 879218 h 175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5" h="1758435">
                  <a:moveTo>
                    <a:pt x="0" y="879218"/>
                  </a:moveTo>
                  <a:cubicBezTo>
                    <a:pt x="0" y="393639"/>
                    <a:pt x="393639" y="0"/>
                    <a:pt x="879218" y="0"/>
                  </a:cubicBezTo>
                  <a:cubicBezTo>
                    <a:pt x="1364797" y="0"/>
                    <a:pt x="1758436" y="393639"/>
                    <a:pt x="1758436" y="879218"/>
                  </a:cubicBezTo>
                  <a:cubicBezTo>
                    <a:pt x="1758436" y="1364797"/>
                    <a:pt x="1364797" y="1758436"/>
                    <a:pt x="879218" y="1758436"/>
                  </a:cubicBezTo>
                  <a:cubicBezTo>
                    <a:pt x="393639" y="1758436"/>
                    <a:pt x="0" y="1364797"/>
                    <a:pt x="0" y="87921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hueOff val="519592"/>
                <a:satOff val="-22257"/>
                <a:lumOff val="30698"/>
                <a:alphaOff val="0"/>
              </a:schemeClr>
            </a:fillRef>
            <a:effectRef idx="0">
              <a:schemeClr val="accent2">
                <a:shade val="80000"/>
                <a:hueOff val="519592"/>
                <a:satOff val="-22257"/>
                <a:lumOff val="3069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457" tIns="285457" rIns="285457" bIns="285457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200" kern="1200" dirty="0"/>
                <a:t>Dropouts.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4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BB221-25E1-1DED-B99A-27BD6851FA4D}"/>
              </a:ext>
            </a:extLst>
          </p:cNvPr>
          <p:cNvSpPr txBox="1"/>
          <p:nvPr/>
        </p:nvSpPr>
        <p:spPr>
          <a:xfrm>
            <a:off x="581192" y="1232452"/>
            <a:ext cx="7250842" cy="5344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u="sng" dirty="0">
                <a:ea typeface="+mn-lt"/>
                <a:cs typeface="Arial" panose="020B0604020202020204" pitchFamily="34" charset="0"/>
              </a:rPr>
              <a:t>PROPOSED SOLUTION</a:t>
            </a:r>
          </a:p>
          <a:p>
            <a:pPr>
              <a:lnSpc>
                <a:spcPct val="150000"/>
              </a:lnSpc>
            </a:pPr>
            <a:r>
              <a:rPr lang="en-US" sz="2800" b="1" i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LearnMate</a:t>
            </a:r>
            <a:r>
              <a:rPr lang="en-US" sz="28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 Agent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Agentic AI Coach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Interview students to assess interests/skill levels.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Dynamically generates </a:t>
            </a:r>
            <a:r>
              <a:rPr lang="en-US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personalised</a:t>
            </a: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course roadmaps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Adapts recommendations based on progress (e.g., slows pace if struggling).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Differentiator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adaptation (vs. static MOOC platforms).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64E5AF4-E8BF-114C-ABCC-6889A037B9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8812681"/>
              </p:ext>
            </p:extLst>
          </p:nvPr>
        </p:nvGraphicFramePr>
        <p:xfrm>
          <a:off x="7832034" y="887896"/>
          <a:ext cx="3778774" cy="5267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AE6ED-DDC1-E7E7-2F48-CDD64AE4338F}"/>
              </a:ext>
            </a:extLst>
          </p:cNvPr>
          <p:cNvSpPr txBox="1"/>
          <p:nvPr/>
        </p:nvSpPr>
        <p:spPr>
          <a:xfrm>
            <a:off x="581192" y="2341616"/>
            <a:ext cx="1070550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IBM Watsonx.ai Granite foundation model (13B parameters)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Retrieval-Augmented Generation (RAG) for course recommendations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Natural Language Processing for student interaction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0B2B-5B8A-2798-A127-FAFC2D52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cloud services used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EA626-C377-DC0B-2EE4-182B138DE114}"/>
              </a:ext>
            </a:extLst>
          </p:cNvPr>
          <p:cNvSpPr txBox="1"/>
          <p:nvPr/>
        </p:nvSpPr>
        <p:spPr>
          <a:xfrm>
            <a:off x="581192" y="1967061"/>
            <a:ext cx="9722868" cy="2887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IBM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Watsonx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Studio - For model training and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IBM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Watsonx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AI Runtime - For scalable inference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IBM Cloud Agent Lab - For conversational AI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IBM </a:t>
            </a:r>
            <a:r>
              <a:rPr lang="en-US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Cloudant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Database - For student profile storage</a:t>
            </a:r>
          </a:p>
        </p:txBody>
      </p:sp>
    </p:spTree>
    <p:extLst>
      <p:ext uri="{BB962C8B-B14F-4D97-AF65-F5344CB8AC3E}">
        <p14:creationId xmlns:p14="http://schemas.microsoft.com/office/powerpoint/2010/main" val="1366800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40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64A81B-E7EE-FCA4-158E-61F4D92AF38E}"/>
              </a:ext>
            </a:extLst>
          </p:cNvPr>
          <p:cNvSpPr txBox="1"/>
          <p:nvPr/>
        </p:nvSpPr>
        <p:spPr>
          <a:xfrm>
            <a:off x="581191" y="1256467"/>
            <a:ext cx="79566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B47E2-1808-482C-E9E8-2171820C0F8E}"/>
              </a:ext>
            </a:extLst>
          </p:cNvPr>
          <p:cNvSpPr txBox="1"/>
          <p:nvPr/>
        </p:nvSpPr>
        <p:spPr>
          <a:xfrm>
            <a:off x="581191" y="1416235"/>
            <a:ext cx="10840278" cy="4190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u="sng" dirty="0"/>
              <a:t>Why </a:t>
            </a:r>
            <a:r>
              <a:rPr lang="en-US" sz="2800" b="1" i="1" u="sng" dirty="0" err="1"/>
              <a:t>LearnMate</a:t>
            </a:r>
            <a:r>
              <a:rPr lang="en-US" sz="2800" b="1" i="1" u="sng" dirty="0"/>
              <a:t> Stands Out?</a:t>
            </a:r>
            <a:endParaRPr lang="en-US" sz="2800" b="1" i="1" u="sng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Adaptive Pathways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Adjusts weekly based on quiz scores/time spent.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Multimodal Recommendations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Videos, articles, projects tailored to learning style.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Career-Aware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Suggests courses aligned with job market trends (e.g., AI prompt engineering).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Progress Analytics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Visual dashboards for students/mentors.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C4824-5865-577B-3078-DB124A552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19B7F8-4FBE-6DF9-2D0C-21CF3F0F9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40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6475A-F2E7-5C32-DB0D-7D900C54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585" y="1421087"/>
            <a:ext cx="7862779" cy="517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2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5C4C2-F664-73E0-AEA5-8A399A6F2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9A1613-C06F-4ED5-B919-094D19909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40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D266A-080B-E5E5-ABDA-92D511A0E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94" y="1447800"/>
            <a:ext cx="7955229" cy="518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0956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www.w3.org/XML/1998/namespace"/>
    <ds:schemaRef ds:uri="http://purl.org/dc/dcmitype/"/>
    <ds:schemaRef ds:uri="http://purl.org/dc/terms/"/>
    <ds:schemaRef ds:uri="fadb41d3-f9cb-40fb-903c-8cacaba95bb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30265f8-c5e2-4918-b4a1-b977299ca3e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1677</TotalTime>
  <Words>503</Words>
  <Application>Microsoft Office PowerPoint</Application>
  <PresentationFormat>Widescreen</PresentationFormat>
  <Paragraphs>93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Book Antiqua</vt:lpstr>
      <vt:lpstr>Calibri</vt:lpstr>
      <vt:lpstr>Calibri Light</vt:lpstr>
      <vt:lpstr>Franklin Gothic Book</vt:lpstr>
      <vt:lpstr>Franklin Gothic Demi</vt:lpstr>
      <vt:lpstr>Times New Roman</vt:lpstr>
      <vt:lpstr>Wingdings</vt:lpstr>
      <vt:lpstr>Wingdings 2</vt:lpstr>
      <vt:lpstr>DividendVTI</vt:lpstr>
      <vt:lpstr> AI-Powered Personalised Learning Coach</vt:lpstr>
      <vt:lpstr>OUTLINE</vt:lpstr>
      <vt:lpstr>Problem Statement</vt:lpstr>
      <vt:lpstr>Problem Statement</vt:lpstr>
      <vt:lpstr>Technology  used</vt:lpstr>
      <vt:lpstr>IBM cloud services used</vt:lpstr>
      <vt:lpstr>Wow factors</vt:lpstr>
      <vt:lpstr>Wow factors</vt:lpstr>
      <vt:lpstr>Wow factors</vt:lpstr>
      <vt:lpstr>End users</vt:lpstr>
      <vt:lpstr>Results</vt:lpstr>
      <vt:lpstr>Results</vt:lpstr>
      <vt:lpstr>Results</vt:lpstr>
      <vt:lpstr>Results</vt:lpstr>
      <vt:lpstr>PowerPoint Presentation</vt:lpstr>
      <vt:lpstr>Results</vt:lpstr>
      <vt:lpstr>Conclusion</vt:lpstr>
      <vt:lpstr>PowerPoint Presentation</vt:lpstr>
      <vt:lpstr>IBM Certifications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niyati .</cp:lastModifiedBy>
  <cp:revision>147</cp:revision>
  <dcterms:created xsi:type="dcterms:W3CDTF">2021-05-26T16:50:10Z</dcterms:created>
  <dcterms:modified xsi:type="dcterms:W3CDTF">2025-08-03T19:44:20Z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